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3" r:id="rId7"/>
    <p:sldId id="276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8275-1860-47B6-9757-F002430E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6310E-A188-40A4-833B-EAAE4FA5E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66D7-CE82-454A-8AD4-C9715A01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62B5F-1830-4A8A-83CF-B7FE72A2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2D9D-DA13-410C-A001-FE504A3A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4757-7B59-4940-9EDF-CD701818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AC2F6-A42C-4877-98E4-6A217FECC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FF47-DEAD-466B-AA15-2404D4CB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2D77-2F83-4A2D-ADDC-86E7F6BD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DB7F-1F22-4294-9015-BF0FD6FF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20C5E-8A5A-436A-BC95-69499A6A0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6A4B1-6C10-4F25-8237-C96579E3F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6C95-40D6-4332-B9E7-72AAB93E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FEEB5-1518-43B5-AE8A-6130985C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748F3-EF67-4EC7-8B7C-CA893AD3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E422-91E9-4E73-991C-CEEA553E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BA6F-1EA9-46A1-9B44-892E82E85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7E2F-748D-4226-9664-7322755F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95C2-7FEF-4BB9-8BC1-17DBF906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5987-03E9-4D8B-B0C2-309C1453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B8C8-D958-41F6-BFBF-E5BCB852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0DDB-59EC-4526-A4EE-AE8525DF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FE56-64FC-4374-8615-4FD9EB9C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2F476-2A78-4508-8C10-C3C67F86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E3115-CE51-4A0E-A6C9-AD5FA460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EAC3-5F25-412B-918F-DCB9796D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13AD-15C3-49FC-B02E-6B111E45F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17771-1896-469B-A95B-4E2C5200E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E063E-E93E-4BFA-9CC5-76C3DEAC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47631-A297-4DE8-B8B1-387FC3EF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3387C-D572-4405-9E19-F08A5272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C17E-2A40-4D4E-B578-09F078E9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1FB8F-B3A8-44B0-AAB8-948CBEB8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56ED0-1237-4851-B79F-10D9C4939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72027-B9B4-4A0C-A923-BB86CDD59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459C1-0D04-4F41-AD58-E74928AE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73465-12C5-4B68-840E-F94049C0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457F8-308B-4ED7-9F6F-7E59F6BA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3DFF0-1FBB-4295-B75C-93F7EBC9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B6CA-809D-45A7-A2BD-4C8CB74D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0DFE0-E5CF-41B9-BEA6-D9A0BB30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57A9A-12B4-4B3F-A8B2-E1B66288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BBCDC-6A0F-412C-B4B7-027736D3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06821-B8EF-4000-A9DE-CEC82BAE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B6327-B8D3-4CF9-BBB8-DF920251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C76C3-25E1-4FF7-85DC-588BD584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7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1932-9FC7-46F0-9121-24F731C6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1430-DF09-440B-8987-1739814C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665FE-F8B1-43C8-9E93-40685E4D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67734-1B02-447B-854D-56419840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CEC2B-5CB8-4720-BC66-3FD6D972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2F52D-5490-477A-854A-BC244FC8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F53F-AD08-4C09-AB53-5824A240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AA744-4A38-463F-A7CC-CDE5CB294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18837-D318-4311-B10B-3A1DD18AE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55AB5-3E00-42E5-AE3B-DA992787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61C43-7C93-420D-8388-35B090B6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8E0C1-9736-4944-BBFE-34AD56B3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E9844-A5DF-4FBF-A988-D62A557C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A78D-E390-4B6B-92E2-2F587517C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29B0B-6300-4CA1-80AA-13F375B01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952A-414E-4B62-A3D8-0058EF7B61D7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0588D-DD20-4396-8EEF-B3BD14D37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A9D97-CC71-4CA9-AE2E-F4E317707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E157-E6A5-433C-BB5F-64C400D39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rancisco de goya&quot;">
            <a:extLst>
              <a:ext uri="{FF2B5EF4-FFF2-40B4-BE49-F238E27FC236}">
                <a16:creationId xmlns:a16="http://schemas.microsoft.com/office/drawing/2014/main" id="{B2EE1D29-F1C0-451F-A2AD-2E2987E51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3" r="-1" b="-1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CCE3D5-466E-4B84-A71E-D3A7A82D8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481" y="3429000"/>
            <a:ext cx="6829044" cy="192212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Francisco de </a:t>
            </a:r>
            <a:r>
              <a:rPr lang="en-US" sz="5400" b="1" dirty="0" err="1">
                <a:solidFill>
                  <a:schemeClr val="bg1"/>
                </a:solidFill>
              </a:rPr>
              <a:t>goya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E62F-B3A2-4715-B523-717CE703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 fontScale="90000"/>
          </a:bodyPr>
          <a:lstStyle/>
          <a:p>
            <a:r>
              <a:rPr lang="en-US"/>
              <a:t>Francisco de </a:t>
            </a:r>
            <a:r>
              <a:rPr lang="en-US" err="1"/>
              <a:t>goya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BC0D-1BD4-47C7-AD11-C440E1EE6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30 de </a:t>
            </a:r>
            <a:r>
              <a:rPr lang="en-US" sz="1900" dirty="0" err="1"/>
              <a:t>marzo</a:t>
            </a:r>
            <a:r>
              <a:rPr lang="en-US" sz="1900" dirty="0"/>
              <a:t> del 1746- Aragon- 16 de </a:t>
            </a:r>
            <a:r>
              <a:rPr lang="en-US" sz="1900" dirty="0" err="1"/>
              <a:t>abril</a:t>
            </a:r>
            <a:r>
              <a:rPr lang="en-US" sz="1900" dirty="0"/>
              <a:t> del 1828- </a:t>
            </a:r>
            <a:r>
              <a:rPr lang="en-US" sz="1900" dirty="0" err="1"/>
              <a:t>Burdeos</a:t>
            </a:r>
            <a:r>
              <a:rPr lang="en-US" sz="1900" dirty="0"/>
              <a:t>, Francia</a:t>
            </a:r>
          </a:p>
          <a:p>
            <a:r>
              <a:rPr lang="en-US" sz="1900" dirty="0"/>
              <a:t>Un de los </a:t>
            </a:r>
            <a:r>
              <a:rPr lang="en-US" sz="1900" dirty="0" err="1"/>
              <a:t>artistas</a:t>
            </a:r>
            <a:r>
              <a:rPr lang="en-US" sz="1900" dirty="0"/>
              <a:t> mas </a:t>
            </a:r>
            <a:r>
              <a:rPr lang="en-US" sz="1900" dirty="0" err="1"/>
              <a:t>importantes</a:t>
            </a:r>
            <a:r>
              <a:rPr lang="en-US" sz="1900" dirty="0"/>
              <a:t> del </a:t>
            </a:r>
            <a:r>
              <a:rPr lang="en-US" sz="1900" dirty="0" err="1"/>
              <a:t>siglo</a:t>
            </a:r>
            <a:r>
              <a:rPr lang="en-US" sz="1900" dirty="0"/>
              <a:t> XVIII y XIX</a:t>
            </a:r>
          </a:p>
          <a:p>
            <a:r>
              <a:rPr lang="es-ES" dirty="0"/>
              <a:t>conocido como el último de los viejos maestros y el primero de los modernos.</a:t>
            </a:r>
            <a:endParaRPr lang="en-US" sz="1900" dirty="0"/>
          </a:p>
        </p:txBody>
      </p:sp>
      <p:pic>
        <p:nvPicPr>
          <p:cNvPr id="1026" name="Picture 2" descr="Image result for francisco de goya&quot;">
            <a:extLst>
              <a:ext uri="{FF2B5EF4-FFF2-40B4-BE49-F238E27FC236}">
                <a16:creationId xmlns:a16="http://schemas.microsoft.com/office/drawing/2014/main" id="{26D00752-8884-4412-8574-B9111EE89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5" r="1" b="1"/>
          <a:stretch/>
        </p:blipFill>
        <p:spPr bwMode="auto">
          <a:xfrm>
            <a:off x="5778956" y="812506"/>
            <a:ext cx="5570166" cy="44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0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B8E4-0556-4627-BE2F-86CA360F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482171"/>
            <a:ext cx="4224530" cy="47967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s-ES" sz="1900" dirty="0"/>
          </a:p>
          <a:p>
            <a:pPr>
              <a:lnSpc>
                <a:spcPct val="110000"/>
              </a:lnSpc>
            </a:pPr>
            <a:r>
              <a:rPr lang="es-ES" sz="2800" dirty="0"/>
              <a:t>Estudió pintura desde los 14 años con José </a:t>
            </a:r>
            <a:r>
              <a:rPr lang="es-ES" sz="2800" dirty="0" err="1"/>
              <a:t>Luzán</a:t>
            </a:r>
            <a:r>
              <a:rPr lang="es-ES" sz="2800" dirty="0"/>
              <a:t> y Martínez </a:t>
            </a:r>
          </a:p>
          <a:p>
            <a:pPr>
              <a:lnSpc>
                <a:spcPct val="110000"/>
              </a:lnSpc>
            </a:pPr>
            <a:r>
              <a:rPr lang="es-ES" sz="2800" dirty="0"/>
              <a:t>Se mudó a Madrid para estudiar con </a:t>
            </a:r>
            <a:r>
              <a:rPr lang="es-ES" sz="2800" dirty="0" err="1"/>
              <a:t>Anton</a:t>
            </a:r>
            <a:r>
              <a:rPr lang="es-ES" sz="2800" dirty="0"/>
              <a:t> Raphael Mengs.</a:t>
            </a:r>
          </a:p>
          <a:p>
            <a:pPr>
              <a:lnSpc>
                <a:spcPct val="110000"/>
              </a:lnSpc>
            </a:pPr>
            <a:r>
              <a:rPr lang="es-ES" sz="2800" dirty="0"/>
              <a:t>Se casó con Josefa </a:t>
            </a:r>
            <a:r>
              <a:rPr lang="es-ES" sz="2800" dirty="0" err="1"/>
              <a:t>Bayeu</a:t>
            </a:r>
            <a:r>
              <a:rPr lang="es-ES" sz="2800" dirty="0"/>
              <a:t> en 1773</a:t>
            </a:r>
            <a:r>
              <a:rPr lang="es-ES" sz="1900" dirty="0"/>
              <a:t>.</a:t>
            </a: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pic>
        <p:nvPicPr>
          <p:cNvPr id="2051" name="Picture 3" descr="Image result for early goya paintings&quot;">
            <a:extLst>
              <a:ext uri="{FF2B5EF4-FFF2-40B4-BE49-F238E27FC236}">
                <a16:creationId xmlns:a16="http://schemas.microsoft.com/office/drawing/2014/main" id="{81067795-9F84-4E95-BD70-E6F2B38BF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" b="3"/>
          <a:stretch/>
        </p:blipFill>
        <p:spPr bwMode="auto">
          <a:xfrm>
            <a:off x="5778956" y="812506"/>
            <a:ext cx="5570166" cy="44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4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6A25-85CE-48BC-9981-25C9E677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01" y="333236"/>
            <a:ext cx="417251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Cambió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. </a:t>
            </a:r>
            <a:r>
              <a:rPr lang="en-US" dirty="0" err="1"/>
              <a:t>Mucho</a:t>
            </a:r>
            <a:r>
              <a:rPr lang="en-US" dirty="0"/>
              <a:t> por lo que </a:t>
            </a:r>
            <a:r>
              <a:rPr lang="en-US" dirty="0" err="1"/>
              <a:t>occuría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 </a:t>
            </a:r>
            <a:r>
              <a:rPr lang="en-US" dirty="0" err="1"/>
              <a:t>él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0D6AB17-1A71-4ED3-99F9-5BED946E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79" y="1315974"/>
            <a:ext cx="4980265" cy="34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014F63-B3A3-491C-A24A-56926952A26C}"/>
              </a:ext>
            </a:extLst>
          </p:cNvPr>
          <p:cNvSpPr txBox="1"/>
          <p:nvPr/>
        </p:nvSpPr>
        <p:spPr>
          <a:xfrm>
            <a:off x="3050035" y="5814204"/>
            <a:ext cx="277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</a:t>
            </a:r>
            <a:r>
              <a:rPr lang="en-US" dirty="0" err="1"/>
              <a:t>sacrificio</a:t>
            </a:r>
            <a:r>
              <a:rPr lang="en-US" dirty="0"/>
              <a:t> a </a:t>
            </a:r>
            <a:r>
              <a:rPr lang="en-US" dirty="0" err="1"/>
              <a:t>Ves</a:t>
            </a:r>
            <a:r>
              <a:rPr lang="en-US" dirty="0"/>
              <a:t> 1771ta</a:t>
            </a:r>
          </a:p>
        </p:txBody>
      </p:sp>
      <p:pic>
        <p:nvPicPr>
          <p:cNvPr id="3078" name="Picture 6" descr="Image result for El Sacrificio a Vesta&quot;">
            <a:extLst>
              <a:ext uri="{FF2B5EF4-FFF2-40B4-BE49-F238E27FC236}">
                <a16:creationId xmlns:a16="http://schemas.microsoft.com/office/drawing/2014/main" id="{4397A6E6-F934-4BEE-BF65-58423415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02" y="1523191"/>
            <a:ext cx="3151806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03FAB-34A8-4CB3-936E-850A596AF877}"/>
              </a:ext>
            </a:extLst>
          </p:cNvPr>
          <p:cNvSpPr txBox="1"/>
          <p:nvPr/>
        </p:nvSpPr>
        <p:spPr>
          <a:xfrm>
            <a:off x="7038219" y="4927126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</a:t>
            </a:r>
            <a:r>
              <a:rPr lang="en-US" dirty="0" err="1"/>
              <a:t>quitasol</a:t>
            </a:r>
            <a:r>
              <a:rPr lang="en-US" dirty="0"/>
              <a:t> 1777</a:t>
            </a:r>
          </a:p>
        </p:txBody>
      </p:sp>
    </p:spTree>
    <p:extLst>
      <p:ext uri="{BB962C8B-B14F-4D97-AF65-F5344CB8AC3E}">
        <p14:creationId xmlns:p14="http://schemas.microsoft.com/office/powerpoint/2010/main" val="70155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9941488-C207-4ADC-A178-86FF2A0E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156" y="643468"/>
            <a:ext cx="3202795" cy="4834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48A4F23-48BC-4A73-A162-0449BAB3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857" y="1764303"/>
            <a:ext cx="5159676" cy="2592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BEB0B7-2EA4-402F-8B01-95D24A2D80A1}"/>
              </a:ext>
            </a:extLst>
          </p:cNvPr>
          <p:cNvSpPr txBox="1"/>
          <p:nvPr/>
        </p:nvSpPr>
        <p:spPr>
          <a:xfrm>
            <a:off x="7582803" y="4358216"/>
            <a:ext cx="237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maja</a:t>
            </a:r>
            <a:r>
              <a:rPr lang="en-US" dirty="0"/>
              <a:t> </a:t>
            </a:r>
            <a:r>
              <a:rPr lang="en-US" dirty="0" err="1"/>
              <a:t>vestida</a:t>
            </a:r>
            <a:r>
              <a:rPr lang="en-US" dirty="0"/>
              <a:t> 1805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23FB6-BBDD-40E0-B12F-54A55BC0A3E2}"/>
              </a:ext>
            </a:extLst>
          </p:cNvPr>
          <p:cNvSpPr txBox="1"/>
          <p:nvPr/>
        </p:nvSpPr>
        <p:spPr>
          <a:xfrm>
            <a:off x="865261" y="5479052"/>
            <a:ext cx="498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</a:t>
            </a:r>
            <a:r>
              <a:rPr lang="en-US" dirty="0" err="1"/>
              <a:t>sueño</a:t>
            </a:r>
            <a:r>
              <a:rPr lang="en-US" dirty="0"/>
              <a:t> de la </a:t>
            </a:r>
            <a:r>
              <a:rPr lang="en-US" dirty="0" err="1"/>
              <a:t>razón</a:t>
            </a:r>
            <a:r>
              <a:rPr lang="en-US" dirty="0"/>
              <a:t> produce </a:t>
            </a:r>
            <a:r>
              <a:rPr lang="en-US"/>
              <a:t>monstruos</a:t>
            </a:r>
            <a:r>
              <a:rPr lang="en-US" dirty="0"/>
              <a:t> 1799</a:t>
            </a:r>
          </a:p>
        </p:txBody>
      </p:sp>
    </p:spTree>
    <p:extLst>
      <p:ext uri="{BB962C8B-B14F-4D97-AF65-F5344CB8AC3E}">
        <p14:creationId xmlns:p14="http://schemas.microsoft.com/office/powerpoint/2010/main" val="80858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A72184D-39D2-45ED-9308-550D089A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803" y="643467"/>
            <a:ext cx="6308393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5EF801-8502-4886-9A0A-B9395E292994}"/>
              </a:ext>
            </a:extLst>
          </p:cNvPr>
          <p:cNvSpPr txBox="1"/>
          <p:nvPr/>
        </p:nvSpPr>
        <p:spPr>
          <a:xfrm>
            <a:off x="4361042" y="5516701"/>
            <a:ext cx="297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 </a:t>
            </a:r>
            <a:r>
              <a:rPr lang="en-US" dirty="0" err="1"/>
              <a:t>tres</a:t>
            </a:r>
            <a:r>
              <a:rPr lang="en-US" dirty="0"/>
              <a:t> de mayo 1808, 1818</a:t>
            </a:r>
          </a:p>
        </p:txBody>
      </p:sp>
    </p:spTree>
    <p:extLst>
      <p:ext uri="{BB962C8B-B14F-4D97-AF65-F5344CB8AC3E}">
        <p14:creationId xmlns:p14="http://schemas.microsoft.com/office/powerpoint/2010/main" val="115639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B6ED5F1-508E-4E38-972A-49D4F6D6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569" y="643467"/>
            <a:ext cx="8224862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46C7B-284A-4012-A924-88B93B331AD7}"/>
              </a:ext>
            </a:extLst>
          </p:cNvPr>
          <p:cNvSpPr txBox="1"/>
          <p:nvPr/>
        </p:nvSpPr>
        <p:spPr>
          <a:xfrm>
            <a:off x="3843250" y="5571516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 </a:t>
            </a:r>
            <a:r>
              <a:rPr lang="en-US" dirty="0" err="1"/>
              <a:t>viejos</a:t>
            </a:r>
            <a:r>
              <a:rPr lang="en-US" dirty="0"/>
              <a:t> </a:t>
            </a:r>
            <a:r>
              <a:rPr lang="en-US" dirty="0" err="1"/>
              <a:t>comiendo</a:t>
            </a:r>
            <a:r>
              <a:rPr lang="en-US" dirty="0"/>
              <a:t> </a:t>
            </a:r>
            <a:r>
              <a:rPr lang="en-US" dirty="0" err="1"/>
              <a:t>sopa</a:t>
            </a:r>
            <a:r>
              <a:rPr lang="en-US" dirty="0"/>
              <a:t> 1823</a:t>
            </a:r>
          </a:p>
        </p:txBody>
      </p:sp>
    </p:spTree>
    <p:extLst>
      <p:ext uri="{BB962C8B-B14F-4D97-AF65-F5344CB8AC3E}">
        <p14:creationId xmlns:p14="http://schemas.microsoft.com/office/powerpoint/2010/main" val="95005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F6C37D7-B190-434D-A47E-D5327E20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527" y="148040"/>
            <a:ext cx="4969815" cy="5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F0C03-FE17-4929-8BAB-F8499FE25E8B}"/>
              </a:ext>
            </a:extLst>
          </p:cNvPr>
          <p:cNvSpPr txBox="1"/>
          <p:nvPr/>
        </p:nvSpPr>
        <p:spPr>
          <a:xfrm>
            <a:off x="119604" y="2387958"/>
            <a:ext cx="350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Saturno</a:t>
            </a:r>
            <a:r>
              <a:rPr lang="en-US" dirty="0"/>
              <a:t> </a:t>
            </a:r>
            <a:r>
              <a:rPr lang="en-US" dirty="0" err="1"/>
              <a:t>devorando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hijo1823 </a:t>
            </a:r>
          </a:p>
        </p:txBody>
      </p:sp>
    </p:spTree>
    <p:extLst>
      <p:ext uri="{BB962C8B-B14F-4D97-AF65-F5344CB8AC3E}">
        <p14:creationId xmlns:p14="http://schemas.microsoft.com/office/powerpoint/2010/main" val="320399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FA9D5DF-9255-479A-8862-148DB1CB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68"/>
            <a:ext cx="121920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C41794-1640-426F-8A78-7402A690AFDC}"/>
              </a:ext>
            </a:extLst>
          </p:cNvPr>
          <p:cNvSpPr/>
          <p:nvPr/>
        </p:nvSpPr>
        <p:spPr>
          <a:xfrm>
            <a:off x="4200875" y="5062117"/>
            <a:ext cx="378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Aquelarre </a:t>
            </a:r>
            <a:r>
              <a:rPr lang="es-ES" dirty="0" err="1"/>
              <a:t>or</a:t>
            </a:r>
            <a:r>
              <a:rPr lang="es-ES" dirty="0"/>
              <a:t> El gran cabrón, 1823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8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Francisco de goya</vt:lpstr>
      <vt:lpstr>Francisco de goya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de goya</dc:title>
  <dc:creator>Romero, Alejandro M</dc:creator>
  <cp:lastModifiedBy>Romero, Alejandro M</cp:lastModifiedBy>
  <cp:revision>1</cp:revision>
  <dcterms:created xsi:type="dcterms:W3CDTF">2019-12-02T19:19:44Z</dcterms:created>
  <dcterms:modified xsi:type="dcterms:W3CDTF">2019-12-02T19:20:17Z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romeroa@fultonschools.org</vt:lpwstr>
  </property>
  <property fmtid="{D5CDD505-2E9C-101B-9397-08002B2CF9AE}" pid="5" name="MSIP_Label_0ee3c538-ec52-435f-ae58-017644bd9513_SetDate">
    <vt:lpwstr>2019-12-02T19:20:17.3309855Z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